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Poppins Bold" charset="1" panose="00000800000000000000"/>
      <p:regular r:id="rId44"/>
    </p:embeddedFont>
    <p:embeddedFont>
      <p:font typeface="Poppins" charset="1" panose="00000500000000000000"/>
      <p:regular r:id="rId45"/>
    </p:embeddedFont>
    <p:embeddedFont>
      <p:font typeface="Poppins Light" charset="1" panose="00000400000000000000"/>
      <p:regular r:id="rId46"/>
    </p:embeddedFont>
    <p:embeddedFont>
      <p:font typeface="Open Sauce" charset="1" panose="000005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geeksforgeeks.org/software-engineering/project-plan/" TargetMode="External" Type="http://schemas.openxmlformats.org/officeDocument/2006/relationships/hyperlink"/><Relationship Id="rId3" Target="https://www.geeksforgeeks.org/software-engineering/project-plan/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4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Relationship Id="rId4" Target="../media/image1.jpe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53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13.png" Type="http://schemas.openxmlformats.org/officeDocument/2006/relationships/image"/><Relationship Id="rId20" Target="../media/image31.png" Type="http://schemas.openxmlformats.org/officeDocument/2006/relationships/image"/><Relationship Id="rId21" Target="../media/image32.svg" Type="http://schemas.openxmlformats.org/officeDocument/2006/relationships/image"/><Relationship Id="rId22" Target="../media/image33.png" Type="http://schemas.openxmlformats.org/officeDocument/2006/relationships/image"/><Relationship Id="rId23" Target="../media/image34.svg" Type="http://schemas.openxmlformats.org/officeDocument/2006/relationships/image"/><Relationship Id="rId24" Target="../media/image35.png" Type="http://schemas.openxmlformats.org/officeDocument/2006/relationships/image"/><Relationship Id="rId25" Target="../media/image36.svg" Type="http://schemas.openxmlformats.org/officeDocument/2006/relationships/image"/><Relationship Id="rId26" Target="../media/image37.png" Type="http://schemas.openxmlformats.org/officeDocument/2006/relationships/image"/><Relationship Id="rId27" Target="../media/image38.svg" Type="http://schemas.openxmlformats.org/officeDocument/2006/relationships/image"/><Relationship Id="rId28" Target="../media/image39.png" Type="http://schemas.openxmlformats.org/officeDocument/2006/relationships/image"/><Relationship Id="rId29" Target="../media/image40.svg" Type="http://schemas.openxmlformats.org/officeDocument/2006/relationships/image"/><Relationship Id="rId3" Target="../media/image14.svg" Type="http://schemas.openxmlformats.org/officeDocument/2006/relationships/image"/><Relationship Id="rId30" Target="../media/image41.png" Type="http://schemas.openxmlformats.org/officeDocument/2006/relationships/image"/><Relationship Id="rId31" Target="../media/image42.svg" Type="http://schemas.openxmlformats.org/officeDocument/2006/relationships/image"/><Relationship Id="rId32" Target="../media/image43.png" Type="http://schemas.openxmlformats.org/officeDocument/2006/relationships/image"/><Relationship Id="rId33" Target="../media/image44.svg" Type="http://schemas.openxmlformats.org/officeDocument/2006/relationships/image"/><Relationship Id="rId34" Target="../media/image45.png" Type="http://schemas.openxmlformats.org/officeDocument/2006/relationships/image"/><Relationship Id="rId35" Target="../media/image46.svg" Type="http://schemas.openxmlformats.org/officeDocument/2006/relationships/image"/><Relationship Id="rId36" Target="../media/image47.png" Type="http://schemas.openxmlformats.org/officeDocument/2006/relationships/image"/><Relationship Id="rId37" Target="../media/image48.svg" Type="http://schemas.openxmlformats.org/officeDocument/2006/relationships/image"/><Relationship Id="rId38" Target="../media/image49.png" Type="http://schemas.openxmlformats.org/officeDocument/2006/relationships/image"/><Relationship Id="rId39" Target="../media/image50.svg" Type="http://schemas.openxmlformats.org/officeDocument/2006/relationships/image"/><Relationship Id="rId4" Target="../media/image15.png" Type="http://schemas.openxmlformats.org/officeDocument/2006/relationships/image"/><Relationship Id="rId40" Target="../media/image51.png" Type="http://schemas.openxmlformats.org/officeDocument/2006/relationships/image"/><Relationship Id="rId41" Target="../media/image52.sv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geeksforgeeks.org/business-studies/project-management/" TargetMode="External" Type="http://schemas.openxmlformats.org/officeDocument/2006/relationships/hyperlink"/><Relationship Id="rId3" Target="https://www.geeksforgeeks.org/business-communication/how-the-project-manager-manages-tasks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1150" y="2826953"/>
            <a:ext cx="11595240" cy="264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02"/>
              </a:lnSpc>
            </a:pPr>
            <a:r>
              <a:rPr lang="en-US" sz="12328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VI. Project</a:t>
            </a:r>
          </a:p>
          <a:p>
            <a:pPr algn="l">
              <a:lnSpc>
                <a:spcPts val="10602"/>
              </a:lnSpc>
            </a:pPr>
            <a:r>
              <a:rPr lang="en-US" sz="12328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Management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65062" y="6609055"/>
            <a:ext cx="4221490" cy="3656009"/>
            <a:chOff x="0" y="0"/>
            <a:chExt cx="5628653" cy="48746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28640" cy="4874641"/>
            </a:xfrm>
            <a:custGeom>
              <a:avLst/>
              <a:gdLst/>
              <a:ahLst/>
              <a:cxnLst/>
              <a:rect r="r" b="b" t="t" l="l"/>
              <a:pathLst>
                <a:path h="4874641" w="5628640">
                  <a:moveTo>
                    <a:pt x="2814320" y="0"/>
                  </a:moveTo>
                  <a:lnTo>
                    <a:pt x="0" y="4874641"/>
                  </a:lnTo>
                  <a:lnTo>
                    <a:pt x="5628640" y="4874641"/>
                  </a:lnTo>
                  <a:close/>
                </a:path>
              </a:pathLst>
            </a:custGeom>
            <a:blipFill>
              <a:blip r:embed="rId2"/>
              <a:stretch>
                <a:fillRect l="-7754" t="0" r="-775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18270" y="2254244"/>
            <a:ext cx="4221490" cy="3656009"/>
            <a:chOff x="0" y="0"/>
            <a:chExt cx="5628653" cy="48746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28640" cy="4874641"/>
            </a:xfrm>
            <a:custGeom>
              <a:avLst/>
              <a:gdLst/>
              <a:ahLst/>
              <a:cxnLst/>
              <a:rect r="r" b="b" t="t" l="l"/>
              <a:pathLst>
                <a:path h="4874641" w="5628640">
                  <a:moveTo>
                    <a:pt x="2814320" y="0"/>
                  </a:moveTo>
                  <a:lnTo>
                    <a:pt x="0" y="4874641"/>
                  </a:lnTo>
                  <a:lnTo>
                    <a:pt x="5628640" y="4874641"/>
                  </a:lnTo>
                  <a:close/>
                </a:path>
              </a:pathLst>
            </a:custGeom>
            <a:blipFill>
              <a:blip r:embed="rId3"/>
              <a:stretch>
                <a:fillRect l="-14937" t="0" r="-1493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68296" y="-1965541"/>
            <a:ext cx="4221490" cy="3656009"/>
            <a:chOff x="0" y="0"/>
            <a:chExt cx="5628653" cy="48746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28640" cy="4874641"/>
            </a:xfrm>
            <a:custGeom>
              <a:avLst/>
              <a:gdLst/>
              <a:ahLst/>
              <a:cxnLst/>
              <a:rect r="r" b="b" t="t" l="l"/>
              <a:pathLst>
                <a:path h="4874641" w="5628640">
                  <a:moveTo>
                    <a:pt x="2814320" y="0"/>
                  </a:moveTo>
                  <a:lnTo>
                    <a:pt x="0" y="4874641"/>
                  </a:lnTo>
                  <a:lnTo>
                    <a:pt x="5628640" y="4874641"/>
                  </a:lnTo>
                  <a:close/>
                </a:path>
              </a:pathLst>
            </a:custGeom>
            <a:blipFill>
              <a:blip r:embed="rId4"/>
              <a:stretch>
                <a:fillRect l="0" t="-36600" r="0" b="-3660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177922" y="6266412"/>
            <a:ext cx="4272391" cy="3699891"/>
            <a:chOff x="0" y="0"/>
            <a:chExt cx="5696522" cy="49331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96458" cy="4933188"/>
            </a:xfrm>
            <a:custGeom>
              <a:avLst/>
              <a:gdLst/>
              <a:ahLst/>
              <a:cxnLst/>
              <a:rect r="r" b="b" t="t" l="l"/>
              <a:pathLst>
                <a:path h="4933188" w="5696458">
                  <a:moveTo>
                    <a:pt x="2848229" y="0"/>
                  </a:moveTo>
                  <a:lnTo>
                    <a:pt x="0" y="0"/>
                  </a:lnTo>
                  <a:lnTo>
                    <a:pt x="1424178" y="2466594"/>
                  </a:lnTo>
                  <a:lnTo>
                    <a:pt x="2848229" y="4933188"/>
                  </a:lnTo>
                  <a:lnTo>
                    <a:pt x="4272407" y="2466594"/>
                  </a:lnTo>
                  <a:lnTo>
                    <a:pt x="5696458" y="0"/>
                  </a:lnTo>
                  <a:close/>
                </a:path>
              </a:pathLst>
            </a:custGeom>
            <a:blipFill>
              <a:blip r:embed="rId5"/>
              <a:stretch>
                <a:fillRect l="-14842" t="0" r="-14843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591633" y="2012871"/>
            <a:ext cx="4272391" cy="3699891"/>
            <a:chOff x="0" y="0"/>
            <a:chExt cx="5696522" cy="49331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96458" cy="4933188"/>
            </a:xfrm>
            <a:custGeom>
              <a:avLst/>
              <a:gdLst/>
              <a:ahLst/>
              <a:cxnLst/>
              <a:rect r="r" b="b" t="t" l="l"/>
              <a:pathLst>
                <a:path h="4933188" w="5696458">
                  <a:moveTo>
                    <a:pt x="2848229" y="0"/>
                  </a:moveTo>
                  <a:lnTo>
                    <a:pt x="0" y="0"/>
                  </a:lnTo>
                  <a:lnTo>
                    <a:pt x="1424178" y="2466594"/>
                  </a:lnTo>
                  <a:lnTo>
                    <a:pt x="2848229" y="4933188"/>
                  </a:lnTo>
                  <a:lnTo>
                    <a:pt x="4272407" y="2466594"/>
                  </a:lnTo>
                  <a:lnTo>
                    <a:pt x="5696458" y="0"/>
                  </a:lnTo>
                  <a:close/>
                </a:path>
              </a:pathLst>
            </a:custGeom>
            <a:blipFill>
              <a:blip r:embed="rId6"/>
              <a:stretch>
                <a:fillRect l="-14907" t="0" r="-1490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8038729"/>
            <a:ext cx="3994833" cy="121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0"/>
              </a:lnSpc>
            </a:pPr>
            <a:r>
              <a:rPr lang="en-US" sz="5806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GROUP 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0509" y="377123"/>
            <a:ext cx="15626972" cy="309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1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Purpose of a Gantt Chart?</a:t>
            </a:r>
          </a:p>
          <a:p>
            <a:pPr algn="ctr">
              <a:lnSpc>
                <a:spcPts val="8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073402" y="2365600"/>
            <a:ext cx="14141196" cy="802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Essentially, a Gantt chart arranges project tasks on a visual timeline, making it simple for project, programme, and portfolio managers to sketch out </a:t>
            </a:r>
            <a:r>
              <a:rPr lang="en-US" sz="2799" u="sng">
                <a:solidFill>
                  <a:srgbClr val="0000FF"/>
                </a:solidFill>
                <a:latin typeface="Poppins Light"/>
                <a:ea typeface="Poppins Light"/>
                <a:cs typeface="Poppins Light"/>
                <a:sym typeface="Poppins Light"/>
                <a:hlinkClick r:id="rId2" tooltip="https://www.geeksforgeeks.org/software-engineering/project-plan/"/>
              </a:rPr>
              <a:t>project plans</a:t>
            </a: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. Gantt charts are utilised in resource management, </a:t>
            </a:r>
            <a:r>
              <a:rPr lang="en-US" sz="2799" u="sng">
                <a:solidFill>
                  <a:srgbClr val="0000FF"/>
                </a:solidFill>
                <a:latin typeface="Poppins Light"/>
                <a:ea typeface="Poppins Light"/>
                <a:cs typeface="Poppins Light"/>
                <a:sym typeface="Poppins Light"/>
                <a:hlinkClick r:id="rId3" tooltip="https://www.geeksforgeeks.org/software-engineering/project-plan/"/>
              </a:rPr>
              <a:t>project planning</a:t>
            </a: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, project scheduling, and project tracking, among many other areas.</a:t>
            </a:r>
          </a:p>
          <a:p>
            <a:pPr algn="just">
              <a:lnSpc>
                <a:spcPts val="3919"/>
              </a:lnSpc>
            </a:pPr>
          </a:p>
          <a:p>
            <a:pPr algn="just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Break down the project into manageable tasks, identify dependencies, and allocate resources effectively.</a:t>
            </a:r>
          </a:p>
          <a:p>
            <a:pPr algn="just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Determine the sequence and duration of tasks, establishing a timeline for the project.</a:t>
            </a:r>
          </a:p>
          <a:p>
            <a:pPr algn="just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Monitor the progress of tasks, compare planned versus actual timelines, and identify any delays or issues.</a:t>
            </a:r>
          </a:p>
          <a:p>
            <a:pPr algn="just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Share project plans and progress with stakeholders, team members, and clients in a clear and understandable format.</a:t>
            </a:r>
          </a:p>
          <a:p>
            <a:pPr algn="just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Ensure that all team members are aware of their responsibilities and deadlines, facilitating collaboration and coordination within the project.</a:t>
            </a:r>
          </a:p>
          <a:p>
            <a:pPr algn="just" marL="639958" indent="-213319" lvl="2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042063" cy="10287000"/>
          </a:xfrm>
          <a:custGeom>
            <a:avLst/>
            <a:gdLst/>
            <a:ahLst/>
            <a:cxnLst/>
            <a:rect r="r" b="b" t="t" l="l"/>
            <a:pathLst>
              <a:path h="10287000" w="9042063">
                <a:moveTo>
                  <a:pt x="0" y="0"/>
                </a:moveTo>
                <a:lnTo>
                  <a:pt x="9042063" y="0"/>
                </a:lnTo>
                <a:lnTo>
                  <a:pt x="90420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00" t="0" r="-3530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42747" y="2152650"/>
            <a:ext cx="7145417" cy="619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Steps in Creating a Gantt Chart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03802" y="1792519"/>
            <a:ext cx="1057263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8"/>
              </a:lnSpc>
            </a:pPr>
            <a:r>
              <a:rPr lang="en-US" sz="5998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 Identify and list all tasks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813" y="3258474"/>
            <a:ext cx="9184615" cy="403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50"/>
              </a:lnSpc>
            </a:pPr>
            <a:r>
              <a:rPr lang="en-US" sz="546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Write down all the activities that must be completed to finish the project, from start to end.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192" y="4607947"/>
            <a:ext cx="508503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STEP 1.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18378" y="1009650"/>
            <a:ext cx="38100" cy="8267700"/>
            <a:chOff x="0" y="0"/>
            <a:chExt cx="50800" cy="11023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400"/>
              <a:ext cx="508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0800">
                  <a:moveTo>
                    <a:pt x="50800" y="0"/>
                  </a:moveTo>
                  <a:lnTo>
                    <a:pt x="5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03802" y="984304"/>
            <a:ext cx="10572636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8"/>
              </a:lnSpc>
            </a:pPr>
            <a:r>
              <a:rPr lang="en-US" sz="5998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Estimate start/end dates and duration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813" y="3258474"/>
            <a:ext cx="9184615" cy="403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50"/>
              </a:lnSpc>
            </a:pPr>
            <a:r>
              <a:rPr lang="en-US" sz="546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Decide when each task will begin, when it will finish, and how long it will take to complete.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192" y="4607947"/>
            <a:ext cx="508503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STEP 2.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18378" y="1009650"/>
            <a:ext cx="38100" cy="8267700"/>
            <a:chOff x="0" y="0"/>
            <a:chExt cx="50800" cy="11023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400"/>
              <a:ext cx="508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0800">
                  <a:moveTo>
                    <a:pt x="50800" y="0"/>
                  </a:moveTo>
                  <a:lnTo>
                    <a:pt x="5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03802" y="1792519"/>
            <a:ext cx="1057263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8"/>
              </a:lnSpc>
            </a:pPr>
            <a:r>
              <a:rPr lang="en-US" sz="5998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Lay out the timeline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813" y="3258474"/>
            <a:ext cx="9184615" cy="306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50"/>
              </a:lnSpc>
            </a:pPr>
            <a:r>
              <a:rPr lang="en-US" sz="546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Create a horizontal time scale that shows the project schedule.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192" y="4607947"/>
            <a:ext cx="508503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STEP 3.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18378" y="1009650"/>
            <a:ext cx="38100" cy="8267700"/>
            <a:chOff x="0" y="0"/>
            <a:chExt cx="50800" cy="11023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400"/>
              <a:ext cx="508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0800">
                  <a:moveTo>
                    <a:pt x="50800" y="0"/>
                  </a:moveTo>
                  <a:lnTo>
                    <a:pt x="5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03802" y="1792519"/>
            <a:ext cx="1057263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8"/>
              </a:lnSpc>
            </a:pPr>
            <a:r>
              <a:rPr lang="en-US" sz="5998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Draw task bars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813" y="3258474"/>
            <a:ext cx="9184615" cy="403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50"/>
              </a:lnSpc>
            </a:pPr>
            <a:r>
              <a:rPr lang="en-US" sz="546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Represent each task with a horizontal bar placed along the timeline to show its duration.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192" y="4607947"/>
            <a:ext cx="508503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STEP 4.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18378" y="1009650"/>
            <a:ext cx="38100" cy="8267700"/>
            <a:chOff x="0" y="0"/>
            <a:chExt cx="50800" cy="11023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400"/>
              <a:ext cx="508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0800">
                  <a:moveTo>
                    <a:pt x="50800" y="0"/>
                  </a:moveTo>
                  <a:lnTo>
                    <a:pt x="5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03802" y="1792519"/>
            <a:ext cx="1057263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8"/>
              </a:lnSpc>
            </a:pPr>
            <a:r>
              <a:rPr lang="en-US" sz="5998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Add task dependencies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813" y="3258474"/>
            <a:ext cx="9184615" cy="306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50"/>
              </a:lnSpc>
            </a:pPr>
            <a:r>
              <a:rPr lang="en-US" sz="546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Show which tasks must be completed before others can start.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192" y="4607947"/>
            <a:ext cx="508503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STEP 5.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18378" y="1009650"/>
            <a:ext cx="38100" cy="8267700"/>
            <a:chOff x="0" y="0"/>
            <a:chExt cx="50800" cy="11023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400"/>
              <a:ext cx="508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0800">
                  <a:moveTo>
                    <a:pt x="50800" y="0"/>
                  </a:moveTo>
                  <a:lnTo>
                    <a:pt x="5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03802" y="1792519"/>
            <a:ext cx="10572636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8"/>
              </a:lnSpc>
            </a:pPr>
            <a:r>
              <a:rPr lang="en-US" sz="5998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Assign resources or team members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813" y="4207897"/>
            <a:ext cx="9184615" cy="306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50"/>
              </a:lnSpc>
            </a:pPr>
            <a:r>
              <a:rPr lang="en-US" sz="546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Indicate who is responsible for completing each task.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192" y="4607947"/>
            <a:ext cx="508503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STEP 6.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18378" y="1009650"/>
            <a:ext cx="38100" cy="8267700"/>
            <a:chOff x="0" y="0"/>
            <a:chExt cx="50800" cy="11023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400"/>
              <a:ext cx="508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0800">
                  <a:moveTo>
                    <a:pt x="50800" y="0"/>
                  </a:moveTo>
                  <a:lnTo>
                    <a:pt x="5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03802" y="1792519"/>
            <a:ext cx="1057263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8"/>
              </a:lnSpc>
            </a:pPr>
            <a:r>
              <a:rPr lang="en-US" sz="5998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Include milestones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813" y="3258474"/>
            <a:ext cx="9184615" cy="403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50"/>
              </a:lnSpc>
            </a:pPr>
            <a:r>
              <a:rPr lang="en-US" sz="546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Mark important events or checkpoints that show major progress in the project.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192" y="4607947"/>
            <a:ext cx="508503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STEP 7.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18378" y="1009650"/>
            <a:ext cx="38100" cy="8267700"/>
            <a:chOff x="0" y="0"/>
            <a:chExt cx="50800" cy="11023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400"/>
              <a:ext cx="508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0800">
                  <a:moveTo>
                    <a:pt x="50800" y="0"/>
                  </a:moveTo>
                  <a:lnTo>
                    <a:pt x="5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03802" y="1792519"/>
            <a:ext cx="10572636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8"/>
              </a:lnSpc>
            </a:pPr>
            <a:r>
              <a:rPr lang="en-US" sz="5998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 and update progress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813" y="4207897"/>
            <a:ext cx="9184615" cy="403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50"/>
              </a:lnSpc>
            </a:pPr>
            <a:r>
              <a:rPr lang="en-US" sz="546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Regularly adjust the chart to reflect completed tasks, delays, or changes in the schedule.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3192" y="4607947"/>
            <a:ext cx="508503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STEP 8.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18378" y="1009650"/>
            <a:ext cx="38100" cy="8267700"/>
            <a:chOff x="0" y="0"/>
            <a:chExt cx="50800" cy="11023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400"/>
              <a:ext cx="508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0800">
                  <a:moveTo>
                    <a:pt x="50800" y="0"/>
                  </a:moveTo>
                  <a:lnTo>
                    <a:pt x="5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2260" y="4438650"/>
            <a:ext cx="12303481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ICEBREAKER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042063" cy="10287000"/>
          </a:xfrm>
          <a:custGeom>
            <a:avLst/>
            <a:gdLst/>
            <a:ahLst/>
            <a:cxnLst/>
            <a:rect r="r" b="b" t="t" l="l"/>
            <a:pathLst>
              <a:path h="10287000" w="9042063">
                <a:moveTo>
                  <a:pt x="0" y="0"/>
                </a:moveTo>
                <a:lnTo>
                  <a:pt x="9042063" y="0"/>
                </a:lnTo>
                <a:lnTo>
                  <a:pt x="90420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00" t="0" r="-3530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68650" y="2673353"/>
            <a:ext cx="8819350" cy="513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Main Components</a:t>
            </a:r>
          </a:p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of a Gantt Chart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5111" y="1262863"/>
            <a:ext cx="14077769" cy="755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1688" indent="-290563" lvl="2">
              <a:lnSpc>
                <a:spcPts val="5338"/>
              </a:lnSpc>
              <a:buFont typeface="Arial"/>
              <a:buChar char="⚬"/>
            </a:pPr>
            <a:r>
              <a:rPr lang="en-US" b="true" sz="3813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Tasks/activities </a:t>
            </a: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– what work needs to be done.</a:t>
            </a:r>
          </a:p>
          <a:p>
            <a:pPr algn="just" marL="871688" indent="-290563" lvl="2">
              <a:lnSpc>
                <a:spcPts val="5338"/>
              </a:lnSpc>
              <a:buFont typeface="Arial"/>
              <a:buChar char="⚬"/>
            </a:pPr>
            <a:r>
              <a:rPr lang="en-US" b="true" sz="3813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Timeline </a:t>
            </a: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– horizontal scale showing dates or units of time.</a:t>
            </a:r>
          </a:p>
          <a:p>
            <a:pPr algn="just" marL="871688" indent="-290563" lvl="2">
              <a:lnSpc>
                <a:spcPts val="5338"/>
              </a:lnSpc>
              <a:buFont typeface="Arial"/>
              <a:buChar char="⚬"/>
            </a:pPr>
            <a:r>
              <a:rPr lang="en-US" b="true" sz="3813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Duration bars </a:t>
            </a: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– horizontal bars representing how long tasks take.</a:t>
            </a:r>
          </a:p>
          <a:p>
            <a:pPr algn="just" marL="871688" indent="-290563" lvl="2">
              <a:lnSpc>
                <a:spcPts val="5338"/>
              </a:lnSpc>
              <a:buFont typeface="Arial"/>
              <a:buChar char="⚬"/>
            </a:pPr>
            <a:r>
              <a:rPr lang="en-US" b="true" sz="3813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Milestones –</a:t>
            </a: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special markers showing key achievements/points.</a:t>
            </a:r>
          </a:p>
          <a:p>
            <a:pPr algn="just" marL="871688" indent="-290563" lvl="2">
              <a:lnSpc>
                <a:spcPts val="5338"/>
              </a:lnSpc>
              <a:buFont typeface="Arial"/>
              <a:buChar char="⚬"/>
            </a:pPr>
            <a:r>
              <a:rPr lang="en-US" b="true" sz="3813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Dependencies </a:t>
            </a: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– links showing which tasks rely on others.</a:t>
            </a:r>
          </a:p>
          <a:p>
            <a:pPr algn="just" marL="871688" indent="-290563" lvl="2">
              <a:lnSpc>
                <a:spcPts val="5338"/>
              </a:lnSpc>
              <a:buFont typeface="Arial"/>
              <a:buChar char="⚬"/>
            </a:pPr>
            <a:r>
              <a:rPr lang="en-US" b="true" sz="3813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Resources/assignees </a:t>
            </a: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– who is doing the work.</a:t>
            </a:r>
          </a:p>
          <a:p>
            <a:pPr algn="just" marL="871688" indent="-290563" lvl="2">
              <a:lnSpc>
                <a:spcPts val="5338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3597821" cy="3329407"/>
          </a:xfrm>
          <a:custGeom>
            <a:avLst/>
            <a:gdLst/>
            <a:ahLst/>
            <a:cxnLst/>
            <a:rect r="r" b="b" t="t" l="l"/>
            <a:pathLst>
              <a:path h="3329407" w="3597821">
                <a:moveTo>
                  <a:pt x="0" y="0"/>
                </a:moveTo>
                <a:lnTo>
                  <a:pt x="3597821" y="0"/>
                </a:lnTo>
                <a:lnTo>
                  <a:pt x="3597821" y="3329407"/>
                </a:lnTo>
                <a:lnTo>
                  <a:pt x="0" y="3329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5" t="0" r="-117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67195"/>
            <a:ext cx="3597821" cy="3329407"/>
          </a:xfrm>
          <a:custGeom>
            <a:avLst/>
            <a:gdLst/>
            <a:ahLst/>
            <a:cxnLst/>
            <a:rect r="r" b="b" t="t" l="l"/>
            <a:pathLst>
              <a:path h="3329407" w="3597821">
                <a:moveTo>
                  <a:pt x="0" y="0"/>
                </a:moveTo>
                <a:lnTo>
                  <a:pt x="3597821" y="0"/>
                </a:lnTo>
                <a:lnTo>
                  <a:pt x="3597821" y="3329407"/>
                </a:lnTo>
                <a:lnTo>
                  <a:pt x="0" y="3329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045" r="0" b="-310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957593"/>
            <a:ext cx="3597821" cy="3329407"/>
          </a:xfrm>
          <a:custGeom>
            <a:avLst/>
            <a:gdLst/>
            <a:ahLst/>
            <a:cxnLst/>
            <a:rect r="r" b="b" t="t" l="l"/>
            <a:pathLst>
              <a:path h="3329407" w="3597821">
                <a:moveTo>
                  <a:pt x="0" y="0"/>
                </a:moveTo>
                <a:lnTo>
                  <a:pt x="3597821" y="0"/>
                </a:lnTo>
                <a:lnTo>
                  <a:pt x="3597821" y="3329407"/>
                </a:lnTo>
                <a:lnTo>
                  <a:pt x="0" y="332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403" t="0" r="-19404" b="-3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50220" y="3306766"/>
            <a:ext cx="13492515" cy="386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 and Disadvantages of</a:t>
            </a:r>
          </a:p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a Gantt Chart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03239"/>
            <a:ext cx="15626972" cy="107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1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05111" y="4157358"/>
            <a:ext cx="14077769" cy="348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1688" indent="-290563" lvl="2">
              <a:lnSpc>
                <a:spcPts val="5338"/>
              </a:lnSpc>
              <a:buFont typeface="Arial"/>
              <a:buChar char="⚬"/>
            </a:pP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Provide a clear visual timeline of all project tasks. </a:t>
            </a:r>
          </a:p>
          <a:p>
            <a:pPr algn="just" marL="871688" indent="-290563" lvl="2">
              <a:lnSpc>
                <a:spcPts val="5338"/>
              </a:lnSpc>
              <a:buFont typeface="Arial"/>
              <a:buChar char="⚬"/>
            </a:pP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Help plan and schedule tasks effectively. </a:t>
            </a:r>
          </a:p>
          <a:p>
            <a:pPr algn="just" marL="871688" indent="-290563" lvl="2">
              <a:lnSpc>
                <a:spcPts val="5338"/>
              </a:lnSpc>
              <a:buFont typeface="Arial"/>
              <a:buChar char="⚬"/>
            </a:pP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Allow you to identify sequencing and dependencies. </a:t>
            </a:r>
          </a:p>
          <a:p>
            <a:pPr algn="just" marL="871688" indent="-290563" lvl="2">
              <a:lnSpc>
                <a:spcPts val="5338"/>
              </a:lnSpc>
              <a:buFont typeface="Arial"/>
              <a:buChar char="⚬"/>
            </a:pP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Make it easier to track progress and deadlines. </a:t>
            </a:r>
          </a:p>
          <a:p>
            <a:pPr algn="just" marL="871688" indent="-290563" lvl="2">
              <a:lnSpc>
                <a:spcPts val="5338"/>
              </a:lnSpc>
              <a:buFont typeface="Arial"/>
              <a:buChar char="⚬"/>
            </a:pP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Improve team communication and alignment.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663057"/>
            <a:ext cx="15626972" cy="107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1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Disadvantages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03302" y="3875484"/>
            <a:ext cx="14077769" cy="489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5800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Time-consuming to create and update, especially manually or for large projects. </a:t>
            </a:r>
          </a:p>
          <a:p>
            <a:pPr algn="just" marL="685800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Can become complex or cluttered with many tasks. </a:t>
            </a:r>
          </a:p>
          <a:p>
            <a:pPr algn="just" marL="685800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Not always helpful for dynamic or agile projects with frequent change. </a:t>
            </a:r>
          </a:p>
          <a:p>
            <a:pPr algn="just" marL="685800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Limited detail on resources or task effort — duration doesn’t equal workload. </a:t>
            </a:r>
          </a:p>
          <a:p>
            <a:pPr algn="just" marL="685800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May not represent intricate dependencies well without extra tools. </a:t>
            </a:r>
          </a:p>
          <a:p>
            <a:pPr algn="just" marL="685800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Usually prioritizes schedule over budget or resource constraints. </a:t>
            </a:r>
          </a:p>
          <a:p>
            <a:pPr algn="just" marL="685800" indent="-228600" lvl="2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15236" y="0"/>
            <a:ext cx="3597821" cy="3329407"/>
          </a:xfrm>
          <a:custGeom>
            <a:avLst/>
            <a:gdLst/>
            <a:ahLst/>
            <a:cxnLst/>
            <a:rect r="r" b="b" t="t" l="l"/>
            <a:pathLst>
              <a:path h="3329407" w="3597821">
                <a:moveTo>
                  <a:pt x="0" y="0"/>
                </a:moveTo>
                <a:lnTo>
                  <a:pt x="3597821" y="0"/>
                </a:lnTo>
                <a:lnTo>
                  <a:pt x="3597821" y="3329407"/>
                </a:lnTo>
                <a:lnTo>
                  <a:pt x="0" y="3329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5" t="0" r="-117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15236" y="3467195"/>
            <a:ext cx="3597821" cy="3329407"/>
          </a:xfrm>
          <a:custGeom>
            <a:avLst/>
            <a:gdLst/>
            <a:ahLst/>
            <a:cxnLst/>
            <a:rect r="r" b="b" t="t" l="l"/>
            <a:pathLst>
              <a:path h="3329407" w="3597821">
                <a:moveTo>
                  <a:pt x="0" y="0"/>
                </a:moveTo>
                <a:lnTo>
                  <a:pt x="3597821" y="0"/>
                </a:lnTo>
                <a:lnTo>
                  <a:pt x="3597821" y="3329407"/>
                </a:lnTo>
                <a:lnTo>
                  <a:pt x="0" y="3329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045" r="0" b="-310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15236" y="6957593"/>
            <a:ext cx="3597821" cy="3329407"/>
          </a:xfrm>
          <a:custGeom>
            <a:avLst/>
            <a:gdLst/>
            <a:ahLst/>
            <a:cxnLst/>
            <a:rect r="r" b="b" t="t" l="l"/>
            <a:pathLst>
              <a:path h="3329407" w="3597821">
                <a:moveTo>
                  <a:pt x="0" y="0"/>
                </a:moveTo>
                <a:lnTo>
                  <a:pt x="3597821" y="0"/>
                </a:lnTo>
                <a:lnTo>
                  <a:pt x="3597821" y="3329407"/>
                </a:lnTo>
                <a:lnTo>
                  <a:pt x="0" y="332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403" t="0" r="-19404" b="-3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0700" y="2152650"/>
            <a:ext cx="6777609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000"/>
              </a:lnSpc>
            </a:pPr>
            <a:r>
              <a:rPr lang="en-US" sz="12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27628" y="5181600"/>
            <a:ext cx="4231672" cy="103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What it is and why it is important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4099" y="1432036"/>
            <a:ext cx="7397887" cy="3711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2"/>
              </a:lnSpc>
            </a:pPr>
            <a:r>
              <a:rPr lang="en-US" sz="9623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A PROJECT REPORT?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0741" y="5249542"/>
            <a:ext cx="8131235" cy="455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A Project Report is a document that records everything about a project</a:t>
            </a:r>
          </a:p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explains:</a:t>
            </a:r>
          </a:p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the project is about</a:t>
            </a:r>
          </a:p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was done</a:t>
            </a:r>
          </a:p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was achieved</a:t>
            </a:r>
          </a:p>
          <a:p>
            <a:pPr algn="l" marL="639958" indent="-213319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shows the full story of the project from start to end</a:t>
            </a:r>
          </a:p>
          <a:p>
            <a:pPr algn="l" marL="639958" indent="-213319" lvl="2">
              <a:lnSpc>
                <a:spcPts val="39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245937" y="0"/>
            <a:ext cx="9042063" cy="10287000"/>
          </a:xfrm>
          <a:custGeom>
            <a:avLst/>
            <a:gdLst/>
            <a:ahLst/>
            <a:cxnLst/>
            <a:rect r="r" b="b" t="t" l="l"/>
            <a:pathLst>
              <a:path h="10287000" w="9042063">
                <a:moveTo>
                  <a:pt x="0" y="0"/>
                </a:moveTo>
                <a:lnTo>
                  <a:pt x="9042063" y="0"/>
                </a:lnTo>
                <a:lnTo>
                  <a:pt x="90420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00" t="0" r="-35308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90935" y="0"/>
            <a:ext cx="5036058" cy="10287000"/>
          </a:xfrm>
          <a:custGeom>
            <a:avLst/>
            <a:gdLst/>
            <a:ahLst/>
            <a:cxnLst/>
            <a:rect r="r" b="b" t="t" l="l"/>
            <a:pathLst>
              <a:path h="10287000" w="5036058">
                <a:moveTo>
                  <a:pt x="0" y="0"/>
                </a:moveTo>
                <a:lnTo>
                  <a:pt x="5036058" y="0"/>
                </a:lnTo>
                <a:lnTo>
                  <a:pt x="50360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233" t="0" r="-83119" b="-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62957" y="5820870"/>
            <a:ext cx="4496343" cy="177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Makes sure everyone knows what is happening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62957" y="3381565"/>
            <a:ext cx="4615272" cy="121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Shows progress and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62957" y="435750"/>
            <a:ext cx="4496343" cy="150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8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 of a Project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62957" y="7987227"/>
            <a:ext cx="4222756" cy="174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 be used as proof of work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62957" y="4977327"/>
            <a:ext cx="4222756" cy="49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Helps avoid confusion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62957" y="2127447"/>
            <a:ext cx="4222756" cy="91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Keeps the project organized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257" y="3576237"/>
            <a:ext cx="5293443" cy="318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1"/>
              </a:lnSpc>
            </a:pPr>
            <a:r>
              <a:rPr lang="en-US" b="true" sz="6181" spc="122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A PROJECT REPORT IMPORTANT?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386" r="-22" b="-998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20092"/>
            <a:ext cx="14854514" cy="424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REPORT IN SYSTEM ANALYSIS &amp; DESIGN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208413"/>
            <a:ext cx="13670813" cy="342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1"/>
              </a:lnSpc>
            </a:pPr>
            <a:r>
              <a:rPr lang="en-US" sz="31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 it matters in system development</a:t>
            </a:r>
          </a:p>
          <a:p>
            <a:pPr algn="l" marL="716970" indent="-238990" lvl="2">
              <a:lnSpc>
                <a:spcPts val="4391"/>
              </a:lnSpc>
              <a:buFont typeface="Arial"/>
              <a:buChar char="⚬"/>
            </a:pPr>
            <a:r>
              <a:rPr lang="en-US" sz="31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Records how the system was planned and built</a:t>
            </a:r>
          </a:p>
          <a:p>
            <a:pPr algn="l" marL="716970" indent="-238990" lvl="2">
              <a:lnSpc>
                <a:spcPts val="4391"/>
              </a:lnSpc>
              <a:buFont typeface="Arial"/>
              <a:buChar char="⚬"/>
            </a:pPr>
            <a:r>
              <a:rPr lang="en-US" sz="31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Explains how problems were solved</a:t>
            </a:r>
          </a:p>
          <a:p>
            <a:pPr algn="l" marL="716970" indent="-238990" lvl="2">
              <a:lnSpc>
                <a:spcPts val="4391"/>
              </a:lnSpc>
              <a:buFont typeface="Arial"/>
              <a:buChar char="⚬"/>
            </a:pPr>
            <a:r>
              <a:rPr lang="en-US" sz="31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Shows if the system worked as expected</a:t>
            </a:r>
          </a:p>
          <a:p>
            <a:pPr algn="l" marL="716970" indent="-238990" lvl="2">
              <a:lnSpc>
                <a:spcPts val="4391"/>
              </a:lnSpc>
              <a:buFont typeface="Arial"/>
              <a:buChar char="⚬"/>
            </a:pPr>
            <a:r>
              <a:rPr lang="en-US" sz="313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Helps improve the system in the future</a:t>
            </a:r>
          </a:p>
          <a:p>
            <a:pPr algn="l" marL="716970" indent="-238990" lvl="2">
              <a:lnSpc>
                <a:spcPts val="4391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28212" y="2152650"/>
            <a:ext cx="7145417" cy="619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000"/>
              </a:lnSpc>
            </a:pPr>
            <a:r>
              <a:rPr lang="en-US" sz="1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WHO USES THE PROJECT REPORT?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65012" y="4282697"/>
            <a:ext cx="7209634" cy="246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3746" indent="-171249" lvl="2">
              <a:lnSpc>
                <a:spcPts val="3146"/>
              </a:lnSpc>
              <a:buFont typeface="Arial"/>
              <a:buChar char="⚬"/>
            </a:pPr>
            <a:r>
              <a:rPr lang="en-US" sz="224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Manager – checks progress</a:t>
            </a:r>
          </a:p>
          <a:p>
            <a:pPr algn="ctr" marL="513746" indent="-171249" lvl="2">
              <a:lnSpc>
                <a:spcPts val="3146"/>
              </a:lnSpc>
              <a:buFont typeface="Arial"/>
              <a:buChar char="⚬"/>
            </a:pPr>
            <a:r>
              <a:rPr lang="en-US" sz="224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Developers / Analysts – review system details</a:t>
            </a:r>
          </a:p>
          <a:p>
            <a:pPr algn="ctr" marL="513746" indent="-171249" lvl="2">
              <a:lnSpc>
                <a:spcPts val="3146"/>
              </a:lnSpc>
              <a:buFont typeface="Arial"/>
              <a:buChar char="⚬"/>
            </a:pPr>
            <a:r>
              <a:rPr lang="en-US" sz="224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Clients / Users – understand the results</a:t>
            </a:r>
          </a:p>
          <a:p>
            <a:pPr algn="ctr" marL="513746" indent="-171249" lvl="2">
              <a:lnSpc>
                <a:spcPts val="3146"/>
              </a:lnSpc>
              <a:buFont typeface="Arial"/>
              <a:buChar char="⚬"/>
            </a:pPr>
            <a:r>
              <a:rPr lang="en-US" sz="224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Teachers / Evaluators – check if requirements are met</a:t>
            </a:r>
          </a:p>
          <a:p>
            <a:pPr algn="ctr" marL="513746" indent="-171249" lvl="2">
              <a:lnSpc>
                <a:spcPts val="314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4133" y="1200150"/>
            <a:ext cx="7888243" cy="128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16"/>
              </a:lnSpc>
            </a:pPr>
            <a:r>
              <a:rPr lang="en-US" sz="9616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735417" y="1734417"/>
            <a:ext cx="8679142" cy="8679142"/>
            <a:chOff x="0" y="0"/>
            <a:chExt cx="11572189" cy="115721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72240" cy="11572240"/>
            </a:xfrm>
            <a:custGeom>
              <a:avLst/>
              <a:gdLst/>
              <a:ahLst/>
              <a:cxnLst/>
              <a:rect r="r" b="b" t="t" l="l"/>
              <a:pathLst>
                <a:path h="11572240" w="11572240">
                  <a:moveTo>
                    <a:pt x="11572240" y="0"/>
                  </a:moveTo>
                  <a:lnTo>
                    <a:pt x="0" y="11572240"/>
                  </a:lnTo>
                  <a:lnTo>
                    <a:pt x="11572240" y="11572240"/>
                  </a:lnTo>
                  <a:close/>
                </a:path>
              </a:pathLst>
            </a:custGeom>
            <a:blipFill>
              <a:blip r:embed="rId2"/>
              <a:stretch>
                <a:fillRect l="-20891" t="0" r="-2089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84133" y="3980478"/>
            <a:ext cx="13198088" cy="245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1679" indent="-330560" lvl="2">
              <a:lnSpc>
                <a:spcPts val="6073"/>
              </a:lnSpc>
              <a:buFont typeface="Arial"/>
              <a:buChar char="⚬"/>
            </a:pPr>
            <a:r>
              <a:rPr lang="en-US" sz="4338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is Project Management &amp; Importance</a:t>
            </a:r>
          </a:p>
          <a:p>
            <a:pPr algn="l" marL="991679" indent="-330560" lvl="2">
              <a:lnSpc>
                <a:spcPts val="6073"/>
              </a:lnSpc>
              <a:buFont typeface="Arial"/>
              <a:buChar char="⚬"/>
            </a:pPr>
            <a:r>
              <a:rPr lang="en-US" sz="4338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Gantt Chart</a:t>
            </a:r>
          </a:p>
          <a:p>
            <a:pPr algn="l" marL="991679" indent="-330560" lvl="2">
              <a:lnSpc>
                <a:spcPts val="6073"/>
              </a:lnSpc>
              <a:buFont typeface="Arial"/>
              <a:buChar char="⚬"/>
            </a:pPr>
            <a:r>
              <a:rPr lang="en-US" sz="4338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4133" y="2931185"/>
            <a:ext cx="6241694" cy="105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014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 Overview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4052" y="3595287"/>
            <a:ext cx="9635814" cy="334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44"/>
              </a:lnSpc>
            </a:pPr>
            <a:r>
              <a:rPr lang="en-US" sz="12944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Report: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73170" y="2718987"/>
            <a:ext cx="7178888" cy="422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09"/>
              </a:lnSpc>
            </a:pPr>
            <a:r>
              <a:rPr lang="en-US" sz="10935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Parts and Content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76350"/>
            <a:ext cx="13390045" cy="171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44"/>
              </a:lnSpc>
            </a:pPr>
            <a:r>
              <a:rPr lang="en-US" sz="12944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Report: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388320"/>
            <a:ext cx="15913532" cy="316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0834" indent="-333611" lvl="2">
              <a:lnSpc>
                <a:spcPts val="7661"/>
              </a:lnSpc>
              <a:buFont typeface="Arial"/>
              <a:buChar char="⚬"/>
            </a:pPr>
            <a:r>
              <a:rPr lang="en-US" sz="4378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A Project Report is structured into key sections that guide the reader from the project’s background to its outcomes. Each part has a specific role: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2898105"/>
            <a:ext cx="7703096" cy="65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521" indent="-243840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Brief background of the project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5800" y="4324169"/>
            <a:ext cx="7777715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b="true" sz="9000" spc="179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796890" y="1641453"/>
            <a:ext cx="9525" cy="7004085"/>
            <a:chOff x="0" y="0"/>
            <a:chExt cx="12700" cy="9338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00" cy="9338818"/>
            </a:xfrm>
            <a:custGeom>
              <a:avLst/>
              <a:gdLst/>
              <a:ahLst/>
              <a:cxnLst/>
              <a:rect r="r" b="b" t="t" l="l"/>
              <a:pathLst>
                <a:path h="9338818" w="12700">
                  <a:moveTo>
                    <a:pt x="12700" y="6350"/>
                  </a:moveTo>
                  <a:lnTo>
                    <a:pt x="12700" y="9332468"/>
                  </a:lnTo>
                  <a:cubicBezTo>
                    <a:pt x="12700" y="9336025"/>
                    <a:pt x="9906" y="9338818"/>
                    <a:pt x="6350" y="9338818"/>
                  </a:cubicBezTo>
                  <a:cubicBezTo>
                    <a:pt x="2794" y="9338818"/>
                    <a:pt x="0" y="9336025"/>
                    <a:pt x="0" y="9332468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cubicBezTo>
                    <a:pt x="9906" y="0"/>
                    <a:pt x="12700" y="2794"/>
                    <a:pt x="12700" y="6350"/>
                  </a:cubicBezTo>
                  <a:close/>
                </a:path>
              </a:pathLst>
            </a:custGeom>
            <a:solidFill>
              <a:srgbClr val="29292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144000" y="4145804"/>
            <a:ext cx="7703096" cy="121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521" indent="-243840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 the project exists / problem addressed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721906"/>
            <a:ext cx="7703096" cy="65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521" indent="-243840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Sets the stage for the report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13449" y="5143500"/>
            <a:ext cx="3734476" cy="4528442"/>
          </a:xfrm>
          <a:custGeom>
            <a:avLst/>
            <a:gdLst/>
            <a:ahLst/>
            <a:cxnLst/>
            <a:rect r="r" b="b" t="t" l="l"/>
            <a:pathLst>
              <a:path h="4528442" w="3734476">
                <a:moveTo>
                  <a:pt x="0" y="0"/>
                </a:moveTo>
                <a:lnTo>
                  <a:pt x="3734476" y="0"/>
                </a:lnTo>
                <a:lnTo>
                  <a:pt x="3734476" y="4528442"/>
                </a:lnTo>
                <a:lnTo>
                  <a:pt x="0" y="4528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849" r="0" b="-11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13449" y="562527"/>
            <a:ext cx="7645851" cy="4408808"/>
          </a:xfrm>
          <a:custGeom>
            <a:avLst/>
            <a:gdLst/>
            <a:ahLst/>
            <a:cxnLst/>
            <a:rect r="r" b="b" t="t" l="l"/>
            <a:pathLst>
              <a:path h="4408808" w="7645851">
                <a:moveTo>
                  <a:pt x="0" y="0"/>
                </a:moveTo>
                <a:lnTo>
                  <a:pt x="7645851" y="0"/>
                </a:lnTo>
                <a:lnTo>
                  <a:pt x="7645851" y="4408809"/>
                </a:lnTo>
                <a:lnTo>
                  <a:pt x="0" y="4408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824" r="-4" b="-782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1357" y="753027"/>
            <a:ext cx="7874289" cy="14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9"/>
              </a:lnSpc>
            </a:pPr>
            <a:r>
              <a:rPr lang="en-US" sz="10809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8583" y="3151746"/>
            <a:ext cx="6896519" cy="318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9378" indent="-246459" lvl="2">
              <a:lnSpc>
                <a:spcPts val="7600"/>
              </a:lnSpc>
              <a:buFont typeface="Arial"/>
              <a:buChar char="⚬"/>
            </a:pPr>
            <a:r>
              <a:rPr lang="en-US" sz="3234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Main goals of the project</a:t>
            </a:r>
          </a:p>
          <a:p>
            <a:pPr algn="l" marL="739378" indent="-246459" lvl="2">
              <a:lnSpc>
                <a:spcPts val="7600"/>
              </a:lnSpc>
              <a:buFont typeface="Arial"/>
              <a:buChar char="⚬"/>
            </a:pPr>
            <a:r>
              <a:rPr lang="en-US" sz="3234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success looks like</a:t>
            </a:r>
          </a:p>
          <a:p>
            <a:pPr algn="l" marL="739378" indent="-246459" lvl="2">
              <a:lnSpc>
                <a:spcPts val="7600"/>
              </a:lnSpc>
              <a:buFont typeface="Arial"/>
              <a:buChar char="⚬"/>
            </a:pPr>
            <a:r>
              <a:rPr lang="en-US" sz="3234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Defines the target outcomes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524824" y="5143500"/>
            <a:ext cx="3734476" cy="4528442"/>
          </a:xfrm>
          <a:custGeom>
            <a:avLst/>
            <a:gdLst/>
            <a:ahLst/>
            <a:cxnLst/>
            <a:rect r="r" b="b" t="t" l="l"/>
            <a:pathLst>
              <a:path h="4528442" w="3734476">
                <a:moveTo>
                  <a:pt x="0" y="0"/>
                </a:moveTo>
                <a:lnTo>
                  <a:pt x="3734476" y="0"/>
                </a:lnTo>
                <a:lnTo>
                  <a:pt x="3734476" y="4528442"/>
                </a:lnTo>
                <a:lnTo>
                  <a:pt x="0" y="4528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848" t="0" r="-3088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204512" cy="10287000"/>
          </a:xfrm>
          <a:custGeom>
            <a:avLst/>
            <a:gdLst/>
            <a:ahLst/>
            <a:cxnLst/>
            <a:rect r="r" b="b" t="t" l="l"/>
            <a:pathLst>
              <a:path h="10287000" w="1204512">
                <a:moveTo>
                  <a:pt x="0" y="0"/>
                </a:moveTo>
                <a:lnTo>
                  <a:pt x="1204512" y="0"/>
                </a:lnTo>
                <a:lnTo>
                  <a:pt x="12045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62361" y="-40710"/>
            <a:ext cx="12363269" cy="350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9"/>
              </a:lnSpc>
            </a:pPr>
            <a:r>
              <a:rPr lang="en-US" sz="16721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Scope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434689"/>
            <a:ext cx="8308515" cy="169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6127" indent="-335376" lvl="2">
              <a:lnSpc>
                <a:spcPts val="6162"/>
              </a:lnSpc>
              <a:buFont typeface="Arial"/>
              <a:buChar char="⚬"/>
            </a:pPr>
            <a:r>
              <a:rPr lang="en-US" b="true" sz="4400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Excluded:</a:t>
            </a:r>
            <a:r>
              <a:rPr lang="en-US" sz="44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Items outside project boundary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40554" y="5434689"/>
            <a:ext cx="6318256" cy="16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10058" indent="-336686" lvl="2">
              <a:lnSpc>
                <a:spcPts val="6186"/>
              </a:lnSpc>
              <a:buFont typeface="Arial"/>
              <a:buChar char="⚬"/>
            </a:pPr>
            <a:r>
              <a:rPr lang="en-US" b="true" sz="4418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Included: </a:t>
            </a:r>
            <a:r>
              <a:rPr lang="en-US" sz="4418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Features, tasks, deliverables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415711" y="3898135"/>
            <a:ext cx="4804153" cy="1631042"/>
          </a:xfrm>
          <a:custGeom>
            <a:avLst/>
            <a:gdLst/>
            <a:ahLst/>
            <a:cxnLst/>
            <a:rect r="r" b="b" t="t" l="l"/>
            <a:pathLst>
              <a:path h="1631042" w="4804153">
                <a:moveTo>
                  <a:pt x="0" y="0"/>
                </a:moveTo>
                <a:lnTo>
                  <a:pt x="4804153" y="0"/>
                </a:lnTo>
                <a:lnTo>
                  <a:pt x="4804153" y="1631042"/>
                </a:lnTo>
                <a:lnTo>
                  <a:pt x="0" y="1631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" t="0" r="-3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82689" y="3731762"/>
            <a:ext cx="6800545" cy="1858813"/>
          </a:xfrm>
          <a:custGeom>
            <a:avLst/>
            <a:gdLst/>
            <a:ahLst/>
            <a:cxnLst/>
            <a:rect r="r" b="b" t="t" l="l"/>
            <a:pathLst>
              <a:path h="1858813" w="6800545">
                <a:moveTo>
                  <a:pt x="0" y="0"/>
                </a:moveTo>
                <a:lnTo>
                  <a:pt x="6800546" y="0"/>
                </a:lnTo>
                <a:lnTo>
                  <a:pt x="6800546" y="1858813"/>
                </a:lnTo>
                <a:lnTo>
                  <a:pt x="0" y="1858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" t="0" r="-4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59317" y="7732871"/>
            <a:ext cx="7955804" cy="87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63394" indent="-321131" lvl="2">
              <a:lnSpc>
                <a:spcPts val="5899"/>
              </a:lnSpc>
              <a:buFont typeface="Arial"/>
              <a:buChar char="⚬"/>
            </a:pPr>
            <a:r>
              <a:rPr lang="en-US" sz="4214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Clarifies limits and focus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2956" y="4856797"/>
            <a:ext cx="3798599" cy="121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Steps and approach used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6929" y="6079893"/>
            <a:ext cx="6566249" cy="334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334" indent="-162111" lvl="2">
              <a:lnSpc>
                <a:spcPts val="5000"/>
              </a:lnSpc>
              <a:buFont typeface="Arial"/>
              <a:buChar char="⚬"/>
            </a:pPr>
            <a:r>
              <a:rPr lang="en-US" sz="212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Requirement gathering (interviews, surveys)</a:t>
            </a:r>
          </a:p>
          <a:p>
            <a:pPr algn="l" marL="486334" indent="-162111" lvl="2">
              <a:lnSpc>
                <a:spcPts val="5000"/>
              </a:lnSpc>
              <a:buFont typeface="Arial"/>
              <a:buChar char="⚬"/>
            </a:pPr>
            <a:r>
              <a:rPr lang="en-US" sz="212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System design (flowcharts, diagrams)</a:t>
            </a:r>
          </a:p>
          <a:p>
            <a:pPr algn="l" marL="486334" indent="-162111" lvl="2">
              <a:lnSpc>
                <a:spcPts val="5000"/>
              </a:lnSpc>
              <a:buFont typeface="Arial"/>
              <a:buChar char="⚬"/>
            </a:pPr>
            <a:r>
              <a:rPr lang="en-US" sz="212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Development (prototyping, coding)</a:t>
            </a:r>
          </a:p>
          <a:p>
            <a:pPr algn="l" marL="486334" indent="-162111" lvl="2">
              <a:lnSpc>
                <a:spcPts val="5000"/>
              </a:lnSpc>
              <a:buFont typeface="Arial"/>
              <a:buChar char="⚬"/>
            </a:pPr>
            <a:r>
              <a:rPr lang="en-US" sz="212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Testing (user feedback, error checking)</a:t>
            </a:r>
          </a:p>
          <a:p>
            <a:pPr algn="l" marL="486334" indent="-162111" lvl="2">
              <a:lnSpc>
                <a:spcPts val="50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118080" y="5110515"/>
            <a:ext cx="4252322" cy="68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6"/>
              </a:lnSpc>
            </a:pPr>
            <a:r>
              <a:rPr lang="en-US" sz="331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Techniques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18080" y="6982035"/>
            <a:ext cx="4051840" cy="109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(research, prototyping, testing)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22927" y="4856797"/>
            <a:ext cx="4242016" cy="121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this method was chosen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37177" y="6038812"/>
            <a:ext cx="5696731" cy="324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799" indent="-165600" lvl="2">
              <a:lnSpc>
                <a:spcPts val="4845"/>
              </a:lnSpc>
              <a:buFont typeface="Arial"/>
              <a:buChar char="⚬"/>
            </a:pPr>
            <a:r>
              <a:rPr lang="en-US" sz="217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Clear structure from start to finish</a:t>
            </a:r>
          </a:p>
          <a:p>
            <a:pPr algn="l" marL="496799" indent="-165600" lvl="2">
              <a:lnSpc>
                <a:spcPts val="4845"/>
              </a:lnSpc>
              <a:buFont typeface="Arial"/>
              <a:buChar char="⚬"/>
            </a:pPr>
            <a:r>
              <a:rPr lang="en-US" sz="217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Allows early detection of issues</a:t>
            </a:r>
          </a:p>
          <a:p>
            <a:pPr algn="l" marL="496799" indent="-165600" lvl="2">
              <a:lnSpc>
                <a:spcPts val="4845"/>
              </a:lnSpc>
              <a:buFont typeface="Arial"/>
              <a:buChar char="⚬"/>
            </a:pPr>
            <a:r>
              <a:rPr lang="en-US" sz="217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Ensures the final system meets user requirements</a:t>
            </a:r>
          </a:p>
          <a:p>
            <a:pPr algn="l" marL="496799" indent="-165600" lvl="2">
              <a:lnSpc>
                <a:spcPts val="484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992260" y="1238250"/>
            <a:ext cx="12303481" cy="16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20332" y="5138738"/>
            <a:ext cx="9525" cy="4547578"/>
            <a:chOff x="0" y="0"/>
            <a:chExt cx="12700" cy="60634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00" cy="6063488"/>
            </a:xfrm>
            <a:custGeom>
              <a:avLst/>
              <a:gdLst/>
              <a:ahLst/>
              <a:cxnLst/>
              <a:rect r="r" b="b" t="t" l="l"/>
              <a:pathLst>
                <a:path h="6063488" w="12700">
                  <a:moveTo>
                    <a:pt x="12700" y="6350"/>
                  </a:moveTo>
                  <a:lnTo>
                    <a:pt x="12700" y="6057138"/>
                  </a:lnTo>
                  <a:cubicBezTo>
                    <a:pt x="12700" y="6060694"/>
                    <a:pt x="9906" y="6063488"/>
                    <a:pt x="6350" y="6063488"/>
                  </a:cubicBezTo>
                  <a:cubicBezTo>
                    <a:pt x="2794" y="6063488"/>
                    <a:pt x="0" y="6060694"/>
                    <a:pt x="0" y="6057138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cubicBezTo>
                    <a:pt x="9906" y="0"/>
                    <a:pt x="12700" y="2794"/>
                    <a:pt x="12700" y="635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9672876" y="7403001"/>
            <a:ext cx="4547578" cy="9525"/>
            <a:chOff x="0" y="0"/>
            <a:chExt cx="6063437" cy="12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63488" cy="12700"/>
            </a:xfrm>
            <a:custGeom>
              <a:avLst/>
              <a:gdLst/>
              <a:ahLst/>
              <a:cxnLst/>
              <a:rect r="r" b="b" t="t" l="l"/>
              <a:pathLst>
                <a:path h="12700" w="6063488">
                  <a:moveTo>
                    <a:pt x="6350" y="0"/>
                  </a:moveTo>
                  <a:lnTo>
                    <a:pt x="6057138" y="0"/>
                  </a:lnTo>
                  <a:cubicBezTo>
                    <a:pt x="6060694" y="0"/>
                    <a:pt x="6063488" y="2794"/>
                    <a:pt x="6063488" y="6350"/>
                  </a:cubicBezTo>
                  <a:cubicBezTo>
                    <a:pt x="6063488" y="9906"/>
                    <a:pt x="6060694" y="12700"/>
                    <a:pt x="6057138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671" r="0" b="-127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92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2914536"/>
            <a:ext cx="7145417" cy="466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Timeline / Gantt Chart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528296" y="302752"/>
            <a:ext cx="8364445" cy="5528205"/>
          </a:xfrm>
          <a:custGeom>
            <a:avLst/>
            <a:gdLst/>
            <a:ahLst/>
            <a:cxnLst/>
            <a:rect r="r" b="b" t="t" l="l"/>
            <a:pathLst>
              <a:path h="5528205" w="8364445">
                <a:moveTo>
                  <a:pt x="0" y="0"/>
                </a:moveTo>
                <a:lnTo>
                  <a:pt x="8364445" y="0"/>
                </a:lnTo>
                <a:lnTo>
                  <a:pt x="8364445" y="5528205"/>
                </a:lnTo>
                <a:lnTo>
                  <a:pt x="0" y="552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64" r="0" b="-425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38514" y="6037555"/>
            <a:ext cx="9144000" cy="4566980"/>
            <a:chOff x="0" y="0"/>
            <a:chExt cx="12192000" cy="60893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2000" cy="6089269"/>
            </a:xfrm>
            <a:custGeom>
              <a:avLst/>
              <a:gdLst/>
              <a:ahLst/>
              <a:cxnLst/>
              <a:rect r="r" b="b" t="t" l="l"/>
              <a:pathLst>
                <a:path h="6089269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6089269"/>
                  </a:lnTo>
                  <a:lnTo>
                    <a:pt x="0" y="6089269"/>
                  </a:ln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9528296" y="5502488"/>
            <a:ext cx="8987238" cy="4159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092" indent="-230364" lvl="2">
              <a:lnSpc>
                <a:spcPts val="7557"/>
              </a:lnSpc>
              <a:buFont typeface="Arial"/>
              <a:buChar char="⚬"/>
            </a:pPr>
            <a:r>
              <a:rPr lang="en-US" sz="30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 schedule of tasks and milestones</a:t>
            </a:r>
          </a:p>
          <a:p>
            <a:pPr algn="l" marL="691092" indent="-230364" lvl="2">
              <a:lnSpc>
                <a:spcPts val="7557"/>
              </a:lnSpc>
              <a:buFont typeface="Arial"/>
              <a:buChar char="⚬"/>
            </a:pPr>
            <a:r>
              <a:rPr lang="en-US" sz="30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Shows duration and progress</a:t>
            </a:r>
          </a:p>
          <a:p>
            <a:pPr algn="l" marL="691092" indent="-230364" lvl="2">
              <a:lnSpc>
                <a:spcPts val="7557"/>
              </a:lnSpc>
              <a:buFont typeface="Arial"/>
              <a:buChar char="⚬"/>
            </a:pPr>
            <a:r>
              <a:rPr lang="en-US" sz="30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Helps track if goals are on time</a:t>
            </a:r>
          </a:p>
          <a:p>
            <a:pPr algn="l" marL="691092" indent="-230364" lvl="2">
              <a:lnSpc>
                <a:spcPts val="7557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6618" y="888997"/>
            <a:ext cx="16774754" cy="16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 Results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32279" y="4491428"/>
            <a:ext cx="7245610" cy="65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521" indent="-243840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deliverables produced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20696" y="5502802"/>
            <a:ext cx="12156596" cy="9525"/>
            <a:chOff x="0" y="0"/>
            <a:chExt cx="1620879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08756" cy="12700"/>
            </a:xfrm>
            <a:custGeom>
              <a:avLst/>
              <a:gdLst/>
              <a:ahLst/>
              <a:cxnLst/>
              <a:rect r="r" b="b" t="t" l="l"/>
              <a:pathLst>
                <a:path h="12700" w="16208756">
                  <a:moveTo>
                    <a:pt x="6350" y="0"/>
                  </a:moveTo>
                  <a:lnTo>
                    <a:pt x="16202406" y="0"/>
                  </a:lnTo>
                  <a:cubicBezTo>
                    <a:pt x="16205963" y="0"/>
                    <a:pt x="16208756" y="2794"/>
                    <a:pt x="16208756" y="6350"/>
                  </a:cubicBezTo>
                  <a:cubicBezTo>
                    <a:pt x="16208756" y="9906"/>
                    <a:pt x="16205963" y="12700"/>
                    <a:pt x="16202406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748430" y="3766518"/>
            <a:ext cx="9525" cy="5206222"/>
            <a:chOff x="0" y="0"/>
            <a:chExt cx="12700" cy="694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00" cy="6941566"/>
            </a:xfrm>
            <a:custGeom>
              <a:avLst/>
              <a:gdLst/>
              <a:ahLst/>
              <a:cxnLst/>
              <a:rect r="r" b="b" t="t" l="l"/>
              <a:pathLst>
                <a:path h="6941566" w="12700">
                  <a:moveTo>
                    <a:pt x="12700" y="6350"/>
                  </a:moveTo>
                  <a:lnTo>
                    <a:pt x="12700" y="6935216"/>
                  </a:lnTo>
                  <a:cubicBezTo>
                    <a:pt x="12700" y="6938773"/>
                    <a:pt x="9906" y="6941566"/>
                    <a:pt x="6350" y="6941566"/>
                  </a:cubicBezTo>
                  <a:cubicBezTo>
                    <a:pt x="2794" y="6941566"/>
                    <a:pt x="0" y="6938773"/>
                    <a:pt x="0" y="6935216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cubicBezTo>
                    <a:pt x="9906" y="0"/>
                    <a:pt x="12700" y="2794"/>
                    <a:pt x="12700" y="635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3832279" y="6111497"/>
            <a:ext cx="7245610" cy="65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521" indent="-243840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Outcomes or findings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2279" y="7717469"/>
            <a:ext cx="7703801" cy="65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521" indent="-243840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Lessons learned from the project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520696" y="7253364"/>
            <a:ext cx="12156596" cy="9525"/>
            <a:chOff x="0" y="0"/>
            <a:chExt cx="16208794" cy="127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208756" cy="12700"/>
            </a:xfrm>
            <a:custGeom>
              <a:avLst/>
              <a:gdLst/>
              <a:ahLst/>
              <a:cxnLst/>
              <a:rect r="r" b="b" t="t" l="l"/>
              <a:pathLst>
                <a:path h="12700" w="16208756">
                  <a:moveTo>
                    <a:pt x="6350" y="0"/>
                  </a:moveTo>
                  <a:lnTo>
                    <a:pt x="16202406" y="0"/>
                  </a:lnTo>
                  <a:cubicBezTo>
                    <a:pt x="16205963" y="0"/>
                    <a:pt x="16208756" y="2794"/>
                    <a:pt x="16208756" y="6350"/>
                  </a:cubicBezTo>
                  <a:cubicBezTo>
                    <a:pt x="16208756" y="9906"/>
                    <a:pt x="16205963" y="12700"/>
                    <a:pt x="16202406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37372" y="3524288"/>
            <a:ext cx="14013266" cy="253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6618" y="831847"/>
            <a:ext cx="14946944" cy="100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8"/>
              </a:lnSpc>
            </a:pPr>
            <a:r>
              <a:rPr lang="en-US" sz="7579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Project Management?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857340"/>
            <a:ext cx="8115300" cy="396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7"/>
              </a:lnSpc>
            </a:pPr>
            <a:r>
              <a:rPr lang="en-US" sz="4334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ensures that a project:</a:t>
            </a:r>
          </a:p>
          <a:p>
            <a:pPr algn="l">
              <a:lnSpc>
                <a:spcPts val="6067"/>
              </a:lnSpc>
            </a:pPr>
          </a:p>
          <a:p>
            <a:pPr algn="l" marL="990816" indent="-330272" lvl="2">
              <a:lnSpc>
                <a:spcPts val="6067"/>
              </a:lnSpc>
              <a:buFont typeface="Arial"/>
              <a:buChar char="⚬"/>
            </a:pPr>
            <a:r>
              <a:rPr lang="en-US" sz="4334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Is completed on time</a:t>
            </a:r>
          </a:p>
          <a:p>
            <a:pPr algn="l" marL="990816" indent="-330272" lvl="2">
              <a:lnSpc>
                <a:spcPts val="6067"/>
              </a:lnSpc>
              <a:buFont typeface="Arial"/>
              <a:buChar char="⚬"/>
            </a:pPr>
            <a:r>
              <a:rPr lang="en-US" sz="4334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Stays within scope</a:t>
            </a:r>
          </a:p>
          <a:p>
            <a:pPr algn="l" marL="990816" indent="-330272" lvl="2">
              <a:lnSpc>
                <a:spcPts val="6067"/>
              </a:lnSpc>
              <a:buFont typeface="Arial"/>
              <a:buChar char="⚬"/>
            </a:pPr>
            <a:r>
              <a:rPr lang="en-US" sz="4334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Uses resources efficiently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96960"/>
            <a:ext cx="15531979" cy="212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6"/>
              </a:lnSpc>
            </a:pPr>
            <a:r>
              <a:rPr lang="en-US" sz="3819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Management </a:t>
            </a:r>
            <a:r>
              <a:rPr lang="en-US" sz="381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is the process of planning, organizing, and controlling resources to achieve specific goals within a given time frame.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1856" y="9593037"/>
            <a:ext cx="12156596" cy="9525"/>
            <a:chOff x="0" y="0"/>
            <a:chExt cx="16208794" cy="12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08756" cy="12700"/>
            </a:xfrm>
            <a:custGeom>
              <a:avLst/>
              <a:gdLst/>
              <a:ahLst/>
              <a:cxnLst/>
              <a:rect r="r" b="b" t="t" l="l"/>
              <a:pathLst>
                <a:path h="12700" w="16208756">
                  <a:moveTo>
                    <a:pt x="6350" y="0"/>
                  </a:moveTo>
                  <a:lnTo>
                    <a:pt x="16202406" y="0"/>
                  </a:lnTo>
                  <a:cubicBezTo>
                    <a:pt x="16205963" y="0"/>
                    <a:pt x="16208756" y="2794"/>
                    <a:pt x="16208756" y="6350"/>
                  </a:cubicBezTo>
                  <a:cubicBezTo>
                    <a:pt x="16208756" y="9906"/>
                    <a:pt x="16205963" y="12700"/>
                    <a:pt x="16202406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7249775" y="6119241"/>
            <a:ext cx="9525" cy="3491608"/>
            <a:chOff x="0" y="0"/>
            <a:chExt cx="12700" cy="46554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00" cy="4655439"/>
            </a:xfrm>
            <a:custGeom>
              <a:avLst/>
              <a:gdLst/>
              <a:ahLst/>
              <a:cxnLst/>
              <a:rect r="r" b="b" t="t" l="l"/>
              <a:pathLst>
                <a:path h="4655439" w="12700">
                  <a:moveTo>
                    <a:pt x="12700" y="6350"/>
                  </a:moveTo>
                  <a:lnTo>
                    <a:pt x="12700" y="4649089"/>
                  </a:lnTo>
                  <a:cubicBezTo>
                    <a:pt x="12700" y="4652645"/>
                    <a:pt x="9906" y="4655439"/>
                    <a:pt x="6350" y="4655439"/>
                  </a:cubicBezTo>
                  <a:cubicBezTo>
                    <a:pt x="2794" y="4655439"/>
                    <a:pt x="0" y="4652645"/>
                    <a:pt x="0" y="4649089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cubicBezTo>
                    <a:pt x="9906" y="0"/>
                    <a:pt x="12700" y="2794"/>
                    <a:pt x="12700" y="635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56628" y="2175043"/>
            <a:ext cx="9525" cy="3491608"/>
            <a:chOff x="0" y="0"/>
            <a:chExt cx="12700" cy="46554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00" cy="4655439"/>
            </a:xfrm>
            <a:custGeom>
              <a:avLst/>
              <a:gdLst/>
              <a:ahLst/>
              <a:cxnLst/>
              <a:rect r="r" b="b" t="t" l="l"/>
              <a:pathLst>
                <a:path h="4655439" w="12700">
                  <a:moveTo>
                    <a:pt x="12700" y="6350"/>
                  </a:moveTo>
                  <a:lnTo>
                    <a:pt x="12700" y="4649089"/>
                  </a:lnTo>
                  <a:cubicBezTo>
                    <a:pt x="12700" y="4652645"/>
                    <a:pt x="9906" y="4655439"/>
                    <a:pt x="6350" y="4655439"/>
                  </a:cubicBezTo>
                  <a:cubicBezTo>
                    <a:pt x="2794" y="4655439"/>
                    <a:pt x="0" y="4652645"/>
                    <a:pt x="0" y="4649089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cubicBezTo>
                    <a:pt x="9906" y="0"/>
                    <a:pt x="12700" y="2794"/>
                    <a:pt x="12700" y="635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075" y="3645427"/>
            <a:ext cx="4051744" cy="6328010"/>
          </a:xfrm>
          <a:custGeom>
            <a:avLst/>
            <a:gdLst/>
            <a:ahLst/>
            <a:cxnLst/>
            <a:rect r="r" b="b" t="t" l="l"/>
            <a:pathLst>
              <a:path h="6328010" w="4051744">
                <a:moveTo>
                  <a:pt x="0" y="0"/>
                </a:moveTo>
                <a:lnTo>
                  <a:pt x="4051745" y="0"/>
                </a:lnTo>
                <a:lnTo>
                  <a:pt x="4051745" y="6328010"/>
                </a:lnTo>
                <a:lnTo>
                  <a:pt x="0" y="632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089" t="0" r="-2809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07768" cy="10287000"/>
          </a:xfrm>
          <a:custGeom>
            <a:avLst/>
            <a:gdLst/>
            <a:ahLst/>
            <a:cxnLst/>
            <a:rect r="r" b="b" t="t" l="l"/>
            <a:pathLst>
              <a:path h="10287000" w="807768">
                <a:moveTo>
                  <a:pt x="0" y="0"/>
                </a:moveTo>
                <a:lnTo>
                  <a:pt x="807768" y="0"/>
                </a:lnTo>
                <a:lnTo>
                  <a:pt x="8077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37620" y="3645427"/>
            <a:ext cx="4051744" cy="6328010"/>
          </a:xfrm>
          <a:custGeom>
            <a:avLst/>
            <a:gdLst/>
            <a:ahLst/>
            <a:cxnLst/>
            <a:rect r="r" b="b" t="t" l="l"/>
            <a:pathLst>
              <a:path h="6328010" w="4051744">
                <a:moveTo>
                  <a:pt x="0" y="0"/>
                </a:moveTo>
                <a:lnTo>
                  <a:pt x="4051744" y="0"/>
                </a:lnTo>
                <a:lnTo>
                  <a:pt x="4051744" y="6328010"/>
                </a:lnTo>
                <a:lnTo>
                  <a:pt x="0" y="6328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089" t="0" r="-2809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94164" y="3645427"/>
            <a:ext cx="4051745" cy="6328010"/>
          </a:xfrm>
          <a:custGeom>
            <a:avLst/>
            <a:gdLst/>
            <a:ahLst/>
            <a:cxnLst/>
            <a:rect r="r" b="b" t="t" l="l"/>
            <a:pathLst>
              <a:path h="6328010" w="4051745">
                <a:moveTo>
                  <a:pt x="0" y="0"/>
                </a:moveTo>
                <a:lnTo>
                  <a:pt x="4051744" y="0"/>
                </a:lnTo>
                <a:lnTo>
                  <a:pt x="4051744" y="6328010"/>
                </a:lnTo>
                <a:lnTo>
                  <a:pt x="0" y="632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078" t="0" r="-34078" b="-8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50708" y="3645427"/>
            <a:ext cx="4051744" cy="6328010"/>
          </a:xfrm>
          <a:custGeom>
            <a:avLst/>
            <a:gdLst/>
            <a:ahLst/>
            <a:cxnLst/>
            <a:rect r="r" b="b" t="t" l="l"/>
            <a:pathLst>
              <a:path h="6328010" w="4051744">
                <a:moveTo>
                  <a:pt x="0" y="0"/>
                </a:moveTo>
                <a:lnTo>
                  <a:pt x="4051745" y="0"/>
                </a:lnTo>
                <a:lnTo>
                  <a:pt x="4051745" y="6328010"/>
                </a:lnTo>
                <a:lnTo>
                  <a:pt x="0" y="6328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90" t="0" r="-3490" b="-8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1075" y="372761"/>
            <a:ext cx="11722798" cy="65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9"/>
              </a:lnSpc>
            </a:pPr>
            <a:r>
              <a:rPr lang="en-US" sz="4929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 of Project Management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50708" y="1931451"/>
            <a:ext cx="3796694" cy="152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9"/>
              </a:lnSpc>
            </a:pPr>
            <a:r>
              <a:rPr lang="en-US" sz="3957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Helps</a:t>
            </a:r>
          </a:p>
          <a:p>
            <a:pPr algn="l">
              <a:lnSpc>
                <a:spcPts val="5539"/>
              </a:lnSpc>
            </a:pPr>
            <a:r>
              <a:rPr lang="en-US" sz="3957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avoid delays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37620" y="1231468"/>
            <a:ext cx="4051744" cy="222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9"/>
              </a:lnSpc>
            </a:pPr>
            <a:r>
              <a:rPr lang="en-US" sz="3957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Improves teamwork and coordination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94164" y="1231468"/>
            <a:ext cx="4051744" cy="222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9"/>
              </a:lnSpc>
            </a:pPr>
            <a:r>
              <a:rPr lang="en-US" sz="3957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Ensures project objectives are met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231468"/>
            <a:ext cx="4051744" cy="222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9"/>
              </a:lnSpc>
            </a:pPr>
            <a:r>
              <a:rPr lang="en-US" sz="3957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Provides a clear direction for the project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3463" y="1448410"/>
            <a:ext cx="12904594" cy="135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5"/>
              </a:lnSpc>
            </a:pPr>
            <a:r>
              <a:rPr lang="en-US" sz="6575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Common Tools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05358" y="3699520"/>
            <a:ext cx="14077283" cy="349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8"/>
              </a:lnSpc>
            </a:pP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Some common project management tools include:</a:t>
            </a:r>
          </a:p>
          <a:p>
            <a:pPr algn="just" marL="871743" indent="-290581" lvl="2">
              <a:lnSpc>
                <a:spcPts val="5338"/>
              </a:lnSpc>
              <a:buFont typeface="Arial"/>
              <a:buChar char="⚬"/>
            </a:pPr>
            <a:r>
              <a:rPr lang="en-US" b="true" sz="3813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Gantt Chart</a:t>
            </a:r>
          </a:p>
          <a:p>
            <a:pPr algn="just" marL="871743" indent="-290581" lvl="2">
              <a:lnSpc>
                <a:spcPts val="5338"/>
              </a:lnSpc>
            </a:pP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  Used for scheduling and tracking tasks</a:t>
            </a:r>
          </a:p>
          <a:p>
            <a:pPr algn="just" marL="871743" indent="-290581" lvl="2">
              <a:lnSpc>
                <a:spcPts val="5338"/>
              </a:lnSpc>
              <a:buFont typeface="Arial"/>
              <a:buChar char="⚬"/>
            </a:pPr>
            <a:r>
              <a:rPr lang="en-US" b="true" sz="3813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Report</a:t>
            </a:r>
          </a:p>
          <a:p>
            <a:pPr algn="just" marL="871743" indent="-290581" lvl="2">
              <a:lnSpc>
                <a:spcPts val="5338"/>
              </a:lnSpc>
            </a:pPr>
            <a:r>
              <a:rPr lang="en-US" sz="3813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  Used for documenting the project process and results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-138532"/>
            <a:ext cx="1860052" cy="10425532"/>
            <a:chOff x="0" y="0"/>
            <a:chExt cx="2480069" cy="139007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0056" cy="13900658"/>
            </a:xfrm>
            <a:custGeom>
              <a:avLst/>
              <a:gdLst/>
              <a:ahLst/>
              <a:cxnLst/>
              <a:rect r="r" b="b" t="t" l="l"/>
              <a:pathLst>
                <a:path h="13900658" w="2480056">
                  <a:moveTo>
                    <a:pt x="0" y="0"/>
                  </a:moveTo>
                  <a:lnTo>
                    <a:pt x="2480056" y="0"/>
                  </a:lnTo>
                  <a:lnTo>
                    <a:pt x="2480056" y="13900658"/>
                  </a:lnTo>
                  <a:lnTo>
                    <a:pt x="0" y="13900658"/>
                  </a:lnTo>
                  <a:close/>
                </a:path>
              </a:pathLst>
            </a:custGeom>
            <a:solidFill>
              <a:srgbClr val="29292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98576" y="1497035"/>
            <a:ext cx="344976" cy="810844"/>
          </a:xfrm>
          <a:custGeom>
            <a:avLst/>
            <a:gdLst/>
            <a:ahLst/>
            <a:cxnLst/>
            <a:rect r="r" b="b" t="t" l="l"/>
            <a:pathLst>
              <a:path h="810844" w="344976">
                <a:moveTo>
                  <a:pt x="0" y="0"/>
                </a:moveTo>
                <a:lnTo>
                  <a:pt x="344976" y="0"/>
                </a:lnTo>
                <a:lnTo>
                  <a:pt x="344976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60" t="0" r="-5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3145" y="3037980"/>
            <a:ext cx="695849" cy="810844"/>
          </a:xfrm>
          <a:custGeom>
            <a:avLst/>
            <a:gdLst/>
            <a:ahLst/>
            <a:cxnLst/>
            <a:rect r="r" b="b" t="t" l="l"/>
            <a:pathLst>
              <a:path h="810844" w="695849">
                <a:moveTo>
                  <a:pt x="0" y="0"/>
                </a:moveTo>
                <a:lnTo>
                  <a:pt x="695848" y="0"/>
                </a:lnTo>
                <a:lnTo>
                  <a:pt x="695848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32" t="0" r="-13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8831" y="6318390"/>
            <a:ext cx="984466" cy="810844"/>
          </a:xfrm>
          <a:custGeom>
            <a:avLst/>
            <a:gdLst/>
            <a:ahLst/>
            <a:cxnLst/>
            <a:rect r="r" b="b" t="t" l="l"/>
            <a:pathLst>
              <a:path h="810844" w="984466">
                <a:moveTo>
                  <a:pt x="0" y="0"/>
                </a:moveTo>
                <a:lnTo>
                  <a:pt x="984466" y="0"/>
                </a:lnTo>
                <a:lnTo>
                  <a:pt x="984466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99" r="0" b="-19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6283" y="4643704"/>
            <a:ext cx="769563" cy="810844"/>
          </a:xfrm>
          <a:custGeom>
            <a:avLst/>
            <a:gdLst/>
            <a:ahLst/>
            <a:cxnLst/>
            <a:rect r="r" b="b" t="t" l="l"/>
            <a:pathLst>
              <a:path h="810844" w="769563">
                <a:moveTo>
                  <a:pt x="0" y="0"/>
                </a:moveTo>
                <a:lnTo>
                  <a:pt x="769563" y="0"/>
                </a:lnTo>
                <a:lnTo>
                  <a:pt x="769563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31" t="0" r="-23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7502" y="7928439"/>
            <a:ext cx="927135" cy="861393"/>
          </a:xfrm>
          <a:custGeom>
            <a:avLst/>
            <a:gdLst/>
            <a:ahLst/>
            <a:cxnLst/>
            <a:rect r="r" b="b" t="t" l="l"/>
            <a:pathLst>
              <a:path h="861393" w="927135">
                <a:moveTo>
                  <a:pt x="0" y="0"/>
                </a:moveTo>
                <a:lnTo>
                  <a:pt x="927134" y="0"/>
                </a:lnTo>
                <a:lnTo>
                  <a:pt x="927134" y="861393"/>
                </a:lnTo>
                <a:lnTo>
                  <a:pt x="0" y="861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7" t="0" r="-2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20609" y="464553"/>
            <a:ext cx="530733" cy="810844"/>
          </a:xfrm>
          <a:custGeom>
            <a:avLst/>
            <a:gdLst/>
            <a:ahLst/>
            <a:cxnLst/>
            <a:rect r="r" b="b" t="t" l="l"/>
            <a:pathLst>
              <a:path h="810844" w="530733">
                <a:moveTo>
                  <a:pt x="0" y="0"/>
                </a:moveTo>
                <a:lnTo>
                  <a:pt x="530733" y="0"/>
                </a:lnTo>
                <a:lnTo>
                  <a:pt x="530733" y="810845"/>
                </a:lnTo>
                <a:lnTo>
                  <a:pt x="0" y="8108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259" r="0" b="-25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82887" y="464553"/>
            <a:ext cx="477660" cy="810844"/>
          </a:xfrm>
          <a:custGeom>
            <a:avLst/>
            <a:gdLst/>
            <a:ahLst/>
            <a:cxnLst/>
            <a:rect r="r" b="b" t="t" l="l"/>
            <a:pathLst>
              <a:path h="810844" w="477660">
                <a:moveTo>
                  <a:pt x="0" y="0"/>
                </a:moveTo>
                <a:lnTo>
                  <a:pt x="477660" y="0"/>
                </a:lnTo>
                <a:lnTo>
                  <a:pt x="477660" y="810845"/>
                </a:lnTo>
                <a:lnTo>
                  <a:pt x="0" y="8108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33" t="0" r="-33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47586" y="529323"/>
            <a:ext cx="913857" cy="810844"/>
          </a:xfrm>
          <a:custGeom>
            <a:avLst/>
            <a:gdLst/>
            <a:ahLst/>
            <a:cxnLst/>
            <a:rect r="r" b="b" t="t" l="l"/>
            <a:pathLst>
              <a:path h="810844" w="913857">
                <a:moveTo>
                  <a:pt x="0" y="0"/>
                </a:moveTo>
                <a:lnTo>
                  <a:pt x="913857" y="0"/>
                </a:lnTo>
                <a:lnTo>
                  <a:pt x="913857" y="810845"/>
                </a:lnTo>
                <a:lnTo>
                  <a:pt x="0" y="8108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482" r="0" b="-48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27828" y="464553"/>
            <a:ext cx="975874" cy="940384"/>
          </a:xfrm>
          <a:custGeom>
            <a:avLst/>
            <a:gdLst/>
            <a:ahLst/>
            <a:cxnLst/>
            <a:rect r="r" b="b" t="t" l="l"/>
            <a:pathLst>
              <a:path h="940384" w="975874">
                <a:moveTo>
                  <a:pt x="0" y="0"/>
                </a:moveTo>
                <a:lnTo>
                  <a:pt x="975874" y="0"/>
                </a:lnTo>
                <a:lnTo>
                  <a:pt x="975874" y="940385"/>
                </a:lnTo>
                <a:lnTo>
                  <a:pt x="0" y="9403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128" t="0" r="-12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23543" y="464553"/>
            <a:ext cx="973722" cy="810844"/>
          </a:xfrm>
          <a:custGeom>
            <a:avLst/>
            <a:gdLst/>
            <a:ahLst/>
            <a:cxnLst/>
            <a:rect r="r" b="b" t="t" l="l"/>
            <a:pathLst>
              <a:path h="810844" w="973722">
                <a:moveTo>
                  <a:pt x="0" y="0"/>
                </a:moveTo>
                <a:lnTo>
                  <a:pt x="973722" y="0"/>
                </a:lnTo>
                <a:lnTo>
                  <a:pt x="973722" y="810845"/>
                </a:lnTo>
                <a:lnTo>
                  <a:pt x="0" y="8108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-133" r="0" b="-132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311372" y="0"/>
            <a:ext cx="1860052" cy="10425532"/>
            <a:chOff x="0" y="0"/>
            <a:chExt cx="2480069" cy="139007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80056" cy="13900658"/>
            </a:xfrm>
            <a:custGeom>
              <a:avLst/>
              <a:gdLst/>
              <a:ahLst/>
              <a:cxnLst/>
              <a:rect r="r" b="b" t="t" l="l"/>
              <a:pathLst>
                <a:path h="13900658" w="2480056">
                  <a:moveTo>
                    <a:pt x="0" y="0"/>
                  </a:moveTo>
                  <a:lnTo>
                    <a:pt x="2480056" y="0"/>
                  </a:lnTo>
                  <a:lnTo>
                    <a:pt x="2480056" y="13900658"/>
                  </a:lnTo>
                  <a:lnTo>
                    <a:pt x="0" y="13900658"/>
                  </a:lnTo>
                  <a:close/>
                </a:path>
              </a:pathLst>
            </a:custGeom>
            <a:solidFill>
              <a:srgbClr val="29292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6734615" y="1566291"/>
            <a:ext cx="1013555" cy="810844"/>
          </a:xfrm>
          <a:custGeom>
            <a:avLst/>
            <a:gdLst/>
            <a:ahLst/>
            <a:cxnLst/>
            <a:rect r="r" b="b" t="t" l="l"/>
            <a:pathLst>
              <a:path h="810844" w="1013555">
                <a:moveTo>
                  <a:pt x="0" y="0"/>
                </a:moveTo>
                <a:lnTo>
                  <a:pt x="1013556" y="0"/>
                </a:lnTo>
                <a:lnTo>
                  <a:pt x="1013556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-233" r="0" b="-23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926639" y="3107246"/>
            <a:ext cx="629507" cy="810844"/>
          </a:xfrm>
          <a:custGeom>
            <a:avLst/>
            <a:gdLst/>
            <a:ahLst/>
            <a:cxnLst/>
            <a:rect r="r" b="b" t="t" l="l"/>
            <a:pathLst>
              <a:path h="810844" w="629507">
                <a:moveTo>
                  <a:pt x="0" y="0"/>
                </a:moveTo>
                <a:lnTo>
                  <a:pt x="629508" y="0"/>
                </a:lnTo>
                <a:lnTo>
                  <a:pt x="629508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174" t="0" r="-175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826932" y="6387656"/>
            <a:ext cx="828932" cy="810844"/>
          </a:xfrm>
          <a:custGeom>
            <a:avLst/>
            <a:gdLst/>
            <a:ahLst/>
            <a:cxnLst/>
            <a:rect r="r" b="b" t="t" l="l"/>
            <a:pathLst>
              <a:path h="810844" w="828932">
                <a:moveTo>
                  <a:pt x="0" y="0"/>
                </a:moveTo>
                <a:lnTo>
                  <a:pt x="828932" y="0"/>
                </a:lnTo>
                <a:lnTo>
                  <a:pt x="828932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-45" t="0" r="-47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795432" y="4712970"/>
            <a:ext cx="891931" cy="810844"/>
          </a:xfrm>
          <a:custGeom>
            <a:avLst/>
            <a:gdLst/>
            <a:ahLst/>
            <a:cxnLst/>
            <a:rect r="r" b="b" t="t" l="l"/>
            <a:pathLst>
              <a:path h="810844" w="891931">
                <a:moveTo>
                  <a:pt x="0" y="0"/>
                </a:moveTo>
                <a:lnTo>
                  <a:pt x="891931" y="0"/>
                </a:lnTo>
                <a:lnTo>
                  <a:pt x="891931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-319" r="0" b="-31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748074" y="8022974"/>
            <a:ext cx="986647" cy="810844"/>
          </a:xfrm>
          <a:custGeom>
            <a:avLst/>
            <a:gdLst/>
            <a:ahLst/>
            <a:cxnLst/>
            <a:rect r="r" b="b" t="t" l="l"/>
            <a:pathLst>
              <a:path h="810844" w="986647">
                <a:moveTo>
                  <a:pt x="0" y="0"/>
                </a:moveTo>
                <a:lnTo>
                  <a:pt x="986647" y="0"/>
                </a:lnTo>
                <a:lnTo>
                  <a:pt x="986647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-310" r="0" b="-31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174159" y="8978922"/>
            <a:ext cx="592655" cy="810844"/>
          </a:xfrm>
          <a:custGeom>
            <a:avLst/>
            <a:gdLst/>
            <a:ahLst/>
            <a:cxnLst/>
            <a:rect r="r" b="b" t="t" l="l"/>
            <a:pathLst>
              <a:path h="810844" w="592655">
                <a:moveTo>
                  <a:pt x="0" y="0"/>
                </a:moveTo>
                <a:lnTo>
                  <a:pt x="592655" y="0"/>
                </a:lnTo>
                <a:lnTo>
                  <a:pt x="592655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-112" t="0" r="-112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991997" y="8978922"/>
            <a:ext cx="1090374" cy="810844"/>
          </a:xfrm>
          <a:custGeom>
            <a:avLst/>
            <a:gdLst/>
            <a:ahLst/>
            <a:cxnLst/>
            <a:rect r="r" b="b" t="t" l="l"/>
            <a:pathLst>
              <a:path h="810844" w="1090374">
                <a:moveTo>
                  <a:pt x="0" y="0"/>
                </a:moveTo>
                <a:lnTo>
                  <a:pt x="1090374" y="0"/>
                </a:lnTo>
                <a:lnTo>
                  <a:pt x="1090374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-281" r="0" b="-281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931091" y="8921772"/>
            <a:ext cx="377781" cy="948757"/>
          </a:xfrm>
          <a:custGeom>
            <a:avLst/>
            <a:gdLst/>
            <a:ahLst/>
            <a:cxnLst/>
            <a:rect r="r" b="b" t="t" l="l"/>
            <a:pathLst>
              <a:path h="948757" w="377781">
                <a:moveTo>
                  <a:pt x="0" y="0"/>
                </a:moveTo>
                <a:lnTo>
                  <a:pt x="377781" y="0"/>
                </a:lnTo>
                <a:lnTo>
                  <a:pt x="377781" y="948757"/>
                </a:lnTo>
                <a:lnTo>
                  <a:pt x="0" y="94875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-270" r="0" b="-271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796566" y="8978922"/>
            <a:ext cx="669312" cy="810844"/>
          </a:xfrm>
          <a:custGeom>
            <a:avLst/>
            <a:gdLst/>
            <a:ahLst/>
            <a:cxnLst/>
            <a:rect r="r" b="b" t="t" l="l"/>
            <a:pathLst>
              <a:path h="810844" w="669312">
                <a:moveTo>
                  <a:pt x="0" y="0"/>
                </a:moveTo>
                <a:lnTo>
                  <a:pt x="669312" y="0"/>
                </a:lnTo>
                <a:lnTo>
                  <a:pt x="669312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-7" t="0" r="-8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139005" y="8921772"/>
            <a:ext cx="858260" cy="861393"/>
          </a:xfrm>
          <a:custGeom>
            <a:avLst/>
            <a:gdLst/>
            <a:ahLst/>
            <a:cxnLst/>
            <a:rect r="r" b="b" t="t" l="l"/>
            <a:pathLst>
              <a:path h="861393" w="858260">
                <a:moveTo>
                  <a:pt x="0" y="0"/>
                </a:moveTo>
                <a:lnTo>
                  <a:pt x="858260" y="0"/>
                </a:lnTo>
                <a:lnTo>
                  <a:pt x="858260" y="861394"/>
                </a:lnTo>
                <a:lnTo>
                  <a:pt x="0" y="86139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-182" t="0" r="-183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042063" cy="10287000"/>
          </a:xfrm>
          <a:custGeom>
            <a:avLst/>
            <a:gdLst/>
            <a:ahLst/>
            <a:cxnLst/>
            <a:rect r="r" b="b" t="t" l="l"/>
            <a:pathLst>
              <a:path h="10287000" w="9042063">
                <a:moveTo>
                  <a:pt x="0" y="0"/>
                </a:moveTo>
                <a:lnTo>
                  <a:pt x="9042063" y="0"/>
                </a:lnTo>
                <a:lnTo>
                  <a:pt x="90420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00" t="0" r="-3530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42747" y="2914650"/>
            <a:ext cx="7145417" cy="466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a Gantt Chart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2260" y="1238250"/>
            <a:ext cx="12303481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GANTT CHART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35923" y="2686050"/>
            <a:ext cx="10083051" cy="1586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is a visual </a:t>
            </a:r>
            <a:r>
              <a:rPr lang="en-US" sz="2799" u="sng">
                <a:solidFill>
                  <a:srgbClr val="0000FF"/>
                </a:solidFill>
                <a:latin typeface="Poppins Light"/>
                <a:ea typeface="Poppins Light"/>
                <a:cs typeface="Poppins Light"/>
                <a:sym typeface="Poppins Light"/>
                <a:hlinkClick r:id="rId2" tooltip="https://www.geeksforgeeks.org/business-studies/project-management/"/>
              </a:rPr>
              <a:t>project management</a:t>
            </a: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timeline that consists of horizontal bars, usually color-coded.</a:t>
            </a:r>
          </a:p>
          <a:p>
            <a:pPr algn="l">
              <a:lnSpc>
                <a:spcPts val="391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5878830" y="4674746"/>
            <a:ext cx="6530340" cy="38100"/>
            <a:chOff x="0" y="0"/>
            <a:chExt cx="8707120" cy="50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0"/>
              <a:ext cx="8656320" cy="50800"/>
            </a:xfrm>
            <a:custGeom>
              <a:avLst/>
              <a:gdLst/>
              <a:ahLst/>
              <a:cxnLst/>
              <a:rect r="r" b="b" t="t" l="l"/>
              <a:pathLst>
                <a:path h="50800" w="865632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4102475" y="4941446"/>
            <a:ext cx="10083051" cy="455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These bars show all the</a:t>
            </a:r>
            <a:r>
              <a:rPr lang="en-US" sz="2799" u="sng">
                <a:solidFill>
                  <a:srgbClr val="0000FF"/>
                </a:solidFill>
                <a:latin typeface="Poppins Light"/>
                <a:ea typeface="Poppins Light"/>
                <a:cs typeface="Poppins Light"/>
                <a:sym typeface="Poppins Light"/>
                <a:hlinkClick r:id="rId3" tooltip="https://www.geeksforgeeks.org/business-communication/how-the-project-manager-manages-tasks/"/>
              </a:rPr>
              <a:t> project tasks</a:t>
            </a: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, when they are due, who is responsible, and how long each task will take.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Therefore, Gantt charts illustrate the start and finish dates of the terminal elements and summary elements of a project.</a:t>
            </a:r>
          </a:p>
          <a:p>
            <a:pPr algn="l" marL="639958" indent="-213319" lvl="2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292929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 other words, the Gantt chart assembles all pieces of tasks that are relative to a fixed deadline.</a:t>
            </a:r>
          </a:p>
          <a:p>
            <a:pPr algn="l" marL="639958" indent="-213319" lvl="2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96604" y="1823418"/>
            <a:ext cx="10776233" cy="7434882"/>
          </a:xfrm>
          <a:custGeom>
            <a:avLst/>
            <a:gdLst/>
            <a:ahLst/>
            <a:cxnLst/>
            <a:rect r="r" b="b" t="t" l="l"/>
            <a:pathLst>
              <a:path h="7434882" w="10776233">
                <a:moveTo>
                  <a:pt x="0" y="0"/>
                </a:moveTo>
                <a:lnTo>
                  <a:pt x="10776233" y="0"/>
                </a:lnTo>
                <a:lnTo>
                  <a:pt x="10776233" y="7434882"/>
                </a:lnTo>
                <a:lnTo>
                  <a:pt x="0" y="7434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86" r="0" b="-19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9691" y="561642"/>
            <a:ext cx="13650058" cy="106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0"/>
              </a:lnSpc>
            </a:pPr>
            <a:r>
              <a:rPr lang="en-US" sz="7900" b="true">
                <a:solidFill>
                  <a:srgbClr val="292929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 OF GANTT 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DAG_FhVxld0</dc:identifier>
  <dcterms:modified xsi:type="dcterms:W3CDTF">2011-08-01T06:04:30Z</dcterms:modified>
  <cp:revision>1</cp:revision>
  <dc:title>Presentation_GROUP_6.pptx</dc:title>
</cp:coreProperties>
</file>